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80" r:id="rId9"/>
    <p:sldId id="322" r:id="rId10"/>
    <p:sldId id="381" r:id="rId11"/>
    <p:sldId id="382" r:id="rId12"/>
    <p:sldId id="383" r:id="rId13"/>
    <p:sldId id="386" r:id="rId14"/>
    <p:sldId id="384" r:id="rId15"/>
    <p:sldId id="267" r:id="rId16"/>
    <p:sldId id="324" r:id="rId17"/>
    <p:sldId id="269" r:id="rId18"/>
    <p:sldId id="385" r:id="rId19"/>
    <p:sldId id="387" r:id="rId20"/>
    <p:sldId id="272" r:id="rId21"/>
    <p:sldId id="273" r:id="rId22"/>
    <p:sldId id="284" r:id="rId23"/>
    <p:sldId id="326" r:id="rId24"/>
    <p:sldId id="285" r:id="rId25"/>
    <p:sldId id="327" r:id="rId26"/>
    <p:sldId id="325" r:id="rId27"/>
    <p:sldId id="360" r:id="rId28"/>
    <p:sldId id="370" r:id="rId29"/>
    <p:sldId id="256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2. SINIF </a:t>
            </a:r>
            <a:r>
              <a:rPr lang="tr-TR" sz="2700" b="1" dirty="0" smtClean="0"/>
              <a:t>4. </a:t>
            </a:r>
            <a:r>
              <a:rPr lang="tr-TR" sz="2700" b="1" dirty="0"/>
              <a:t>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err="1" smtClean="0"/>
              <a:t>Dr.Berrak</a:t>
            </a:r>
            <a:r>
              <a:rPr lang="tr-TR" dirty="0" smtClean="0"/>
              <a:t>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9814" y="980389"/>
            <a:ext cx="10378912" cy="516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5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659139"/>
              </p:ext>
            </p:extLst>
          </p:nvPr>
        </p:nvGraphicFramePr>
        <p:xfrm>
          <a:off x="433137" y="561477"/>
          <a:ext cx="11518234" cy="5947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462">
                  <a:extLst>
                    <a:ext uri="{9D8B030D-6E8A-4147-A177-3AD203B41FA5}">
                      <a16:colId xmlns:a16="http://schemas.microsoft.com/office/drawing/2014/main" val="3236284246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2870215681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2900045774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3413373942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1013068273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1193953546"/>
                    </a:ext>
                  </a:extLst>
                </a:gridCol>
                <a:gridCol w="1645462">
                  <a:extLst>
                    <a:ext uri="{9D8B030D-6E8A-4147-A177-3AD203B41FA5}">
                      <a16:colId xmlns:a16="http://schemas.microsoft.com/office/drawing/2014/main" val="1724593709"/>
                    </a:ext>
                  </a:extLst>
                </a:gridCol>
              </a:tblGrid>
              <a:tr h="4064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71311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Histoloji - Embriyoloji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Histoloji - Embriyoloji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3690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Pratik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634682"/>
                  </a:ext>
                </a:extLst>
              </a:tr>
              <a:tr h="4064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5037320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6692592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                      % 6,77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                          % 9,97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36                      </a:t>
                      </a:r>
                      <a:r>
                        <a:rPr lang="tr-TR" sz="2000" u="none" strike="noStrike" dirty="0">
                          <a:effectLst/>
                        </a:rPr>
                        <a:t>% 12,82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                          % 1,07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                          % 3,21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                          % 8,55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3713427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Anatomi</a:t>
                      </a:r>
                      <a:r>
                        <a:rPr lang="tr-TR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30576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Pratik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39773"/>
                  </a:ext>
                </a:extLst>
              </a:tr>
              <a:tr h="4064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7244012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Puan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1314619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                          % 0,72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6933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667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9610293"/>
                  </p:ext>
                </p:extLst>
              </p:nvPr>
            </p:nvGraphicFramePr>
            <p:xfrm>
              <a:off x="1159098" y="2063137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96,81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35.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223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79,08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9610293"/>
                  </p:ext>
                </p:extLst>
              </p:nvPr>
            </p:nvGraphicFramePr>
            <p:xfrm>
              <a:off x="1159098" y="2063137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96,81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35.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432" t="-199367" r="-53551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223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79,08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2248" y="1108841"/>
            <a:ext cx="11687503" cy="5749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3.	Aşağıdakilerden hangisi renk reseptörüdür?</a:t>
            </a:r>
          </a:p>
          <a:p>
            <a:pPr marL="0" indent="0">
              <a:buNone/>
            </a:pPr>
            <a:r>
              <a:rPr lang="tr-TR" dirty="0"/>
              <a:t>a)    Çubuklar(</a:t>
            </a:r>
            <a:r>
              <a:rPr lang="tr-TR" dirty="0" err="1"/>
              <a:t>Rods</a:t>
            </a:r>
            <a:r>
              <a:rPr lang="tr-TR" dirty="0"/>
              <a:t>) </a:t>
            </a:r>
            <a:r>
              <a:rPr lang="tr-TR" dirty="0" smtClean="0"/>
              <a:t>(2)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b</a:t>
            </a:r>
            <a:r>
              <a:rPr lang="tr-TR" b="1" dirty="0"/>
              <a:t>)    Koniler(</a:t>
            </a:r>
            <a:r>
              <a:rPr lang="tr-TR" b="1" dirty="0" err="1"/>
              <a:t>Cones</a:t>
            </a:r>
            <a:r>
              <a:rPr lang="tr-TR" b="1" dirty="0" smtClean="0"/>
              <a:t>) (273)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c)    </a:t>
            </a:r>
            <a:r>
              <a:rPr lang="tr-TR" dirty="0" err="1"/>
              <a:t>Bipolar</a:t>
            </a:r>
            <a:r>
              <a:rPr lang="tr-TR" dirty="0"/>
              <a:t> </a:t>
            </a:r>
            <a:r>
              <a:rPr lang="tr-TR" dirty="0" smtClean="0"/>
              <a:t>hücreler (3)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d)    </a:t>
            </a:r>
            <a:r>
              <a:rPr lang="tr-TR" dirty="0" err="1"/>
              <a:t>Ganglion</a:t>
            </a:r>
            <a:r>
              <a:rPr lang="tr-TR" dirty="0"/>
              <a:t> </a:t>
            </a:r>
            <a:r>
              <a:rPr lang="tr-TR" dirty="0" smtClean="0"/>
              <a:t>hücreleri(1)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e)    </a:t>
            </a:r>
            <a:r>
              <a:rPr lang="tr-TR" dirty="0" err="1"/>
              <a:t>Horizontal</a:t>
            </a:r>
            <a:r>
              <a:rPr lang="tr-TR" dirty="0"/>
              <a:t> </a:t>
            </a:r>
            <a:r>
              <a:rPr lang="tr-TR" dirty="0" smtClean="0"/>
              <a:t>hücreler (2)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822741"/>
          </a:xfrm>
        </p:spPr>
        <p:txBody>
          <a:bodyPr>
            <a:normAutofit/>
          </a:bodyPr>
          <a:lstStyle/>
          <a:p>
            <a:pPr marL="0" lvl="0" indent="0">
              <a:lnSpc>
                <a:spcPts val="21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sinir sistemi,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kraniyal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kaç sinirden oluşur?</a:t>
            </a:r>
          </a:p>
          <a:p>
            <a:pPr marL="514350" lvl="0" indent="-514350">
              <a:lnSpc>
                <a:spcPts val="2100"/>
              </a:lnSpc>
              <a:buAutoNum type="alphaLcParenR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(1)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 (25)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 (183)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 (14)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  (58)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1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973283"/>
              </p:ext>
            </p:extLst>
          </p:nvPr>
        </p:nvGraphicFramePr>
        <p:xfrm>
          <a:off x="417096" y="545433"/>
          <a:ext cx="10972798" cy="5710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2582">
                  <a:extLst>
                    <a:ext uri="{9D8B030D-6E8A-4147-A177-3AD203B41FA5}">
                      <a16:colId xmlns:a16="http://schemas.microsoft.com/office/drawing/2014/main" val="402619029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2878812321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682785401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910357831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887573963"/>
                    </a:ext>
                  </a:extLst>
                </a:gridCol>
              </a:tblGrid>
              <a:tr h="7138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83654"/>
                  </a:ext>
                </a:extLst>
              </a:tr>
              <a:tr h="7138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DOĞRU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YANLIŞ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25092"/>
                  </a:ext>
                </a:extLst>
              </a:tr>
              <a:tr h="7138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167572"/>
                  </a:ext>
                </a:extLst>
              </a:tr>
              <a:tr h="7138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216 (%76,87)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105 (%37,37)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5655"/>
                  </a:ext>
                </a:extLst>
              </a:tr>
              <a:tr h="7138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273 (%97,16)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185 (%65,84)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106742"/>
                  </a:ext>
                </a:extLst>
              </a:tr>
              <a:tr h="7138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267 (%95,02)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223 (%79,36)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365127"/>
                  </a:ext>
                </a:extLst>
              </a:tr>
              <a:tr h="7138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272 (%96,8)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126 (%44,84)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06214"/>
                  </a:ext>
                </a:extLst>
              </a:tr>
              <a:tr h="7138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265 (%94,31)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201 (%71,54)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958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81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sz="32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157" y="2073897"/>
            <a:ext cx="10114962" cy="376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34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271405"/>
              </p:ext>
            </p:extLst>
          </p:nvPr>
        </p:nvGraphicFramePr>
        <p:xfrm>
          <a:off x="1177157" y="1713183"/>
          <a:ext cx="9572110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296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2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71,88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04982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70,39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u="sng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73,80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69,40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324715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814970"/>
              </p:ext>
            </p:extLst>
          </p:nvPr>
        </p:nvGraphicFramePr>
        <p:xfrm>
          <a:off x="385011" y="787516"/>
          <a:ext cx="10856439" cy="6004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4109">
                  <a:extLst>
                    <a:ext uri="{9D8B030D-6E8A-4147-A177-3AD203B41FA5}">
                      <a16:colId xmlns:a16="http://schemas.microsoft.com/office/drawing/2014/main" val="313964251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1987229070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1733284228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3040390854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2555846864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1176893504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2675925117"/>
                    </a:ext>
                  </a:extLst>
                </a:gridCol>
              </a:tblGrid>
              <a:tr h="45924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489343"/>
                  </a:ext>
                </a:extLst>
              </a:tr>
              <a:tr h="99150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>
                          <a:effectLst/>
                        </a:rPr>
                        <a:t>Sorunun Niteliği </a:t>
                      </a:r>
                      <a:br>
                        <a:rPr lang="tr-TR" sz="2400" b="1" u="none" strike="noStrike">
                          <a:effectLst/>
                        </a:rPr>
                      </a:br>
                      <a:r>
                        <a:rPr lang="tr-TR" sz="2400" b="1" u="none" strike="noStrike">
                          <a:effectLst/>
                        </a:rPr>
                        <a:t>(Ayırt Edicilik)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Sayı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711711"/>
                  </a:ext>
                </a:extLst>
              </a:tr>
              <a:tr h="699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                        % 23,08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167730"/>
                  </a:ext>
                </a:extLst>
              </a:tr>
              <a:tr h="8262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16                        % 20,52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4610371"/>
                  </a:ext>
                </a:extLst>
              </a:tr>
              <a:tr h="8262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15                        % 19,24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3632704"/>
                  </a:ext>
                </a:extLst>
              </a:tr>
              <a:tr h="110167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29                        % 37,18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7906661"/>
                  </a:ext>
                </a:extLst>
              </a:tr>
              <a:tr h="6998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78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32                        % 41,03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29                        % 37,18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                        % 10,26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                        % 10,26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                        % 1,29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6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322932"/>
              </p:ext>
            </p:extLst>
          </p:nvPr>
        </p:nvGraphicFramePr>
        <p:xfrm>
          <a:off x="212738" y="861433"/>
          <a:ext cx="11731573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9364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1470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557048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0419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876918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70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n=70)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2456"/>
            <a:ext cx="10515600" cy="61275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u="sng" dirty="0"/>
              <a:t>IV. DERS KURULU: SİNİR VE BEŞ DUYU</a:t>
            </a:r>
            <a:endParaRPr lang="tr-TR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 smtClean="0"/>
              <a:t>03 Şubat 2025 – 28 Mart 2025 </a:t>
            </a:r>
            <a:r>
              <a:rPr lang="tr-TR" b="1" dirty="0"/>
              <a:t>	</a:t>
            </a:r>
            <a:r>
              <a:rPr lang="tr-TR" b="1" dirty="0" smtClean="0"/>
              <a:t>: </a:t>
            </a:r>
            <a:r>
              <a:rPr lang="tr-TR" dirty="0" smtClean="0"/>
              <a:t> 8 Hafta</a:t>
            </a:r>
            <a:endParaRPr lang="tr-TR" dirty="0"/>
          </a:p>
          <a:p>
            <a:r>
              <a:rPr lang="tr-TR" b="1" dirty="0"/>
              <a:t>Kurul Toplam Ders Saati		:</a:t>
            </a:r>
            <a:r>
              <a:rPr lang="tr-TR" dirty="0"/>
              <a:t> </a:t>
            </a:r>
            <a:r>
              <a:rPr lang="tr-TR" dirty="0" smtClean="0"/>
              <a:t>178 </a:t>
            </a:r>
            <a:r>
              <a:rPr lang="tr-TR" dirty="0"/>
              <a:t>Saat *</a:t>
            </a:r>
          </a:p>
          <a:p>
            <a:r>
              <a:rPr lang="tr-TR" b="1" dirty="0"/>
              <a:t>Pratik Sınav				:</a:t>
            </a:r>
            <a:r>
              <a:rPr lang="tr-TR" dirty="0"/>
              <a:t> </a:t>
            </a:r>
            <a:r>
              <a:rPr lang="tr-TR" dirty="0" smtClean="0"/>
              <a:t>25-26- </a:t>
            </a:r>
            <a:r>
              <a:rPr lang="tr-TR" dirty="0"/>
              <a:t>Mart </a:t>
            </a:r>
            <a:r>
              <a:rPr lang="tr-TR" dirty="0" smtClean="0"/>
              <a:t>2025 </a:t>
            </a:r>
            <a:r>
              <a:rPr lang="tr-TR" dirty="0"/>
              <a:t>							</a:t>
            </a:r>
            <a:r>
              <a:rPr lang="tr-TR" dirty="0" smtClean="0"/>
              <a:t>(Anatomi</a:t>
            </a:r>
            <a:r>
              <a:rPr lang="tr-TR" dirty="0"/>
              <a:t>, Histoloji-Embriyoloji)</a:t>
            </a:r>
          </a:p>
          <a:p>
            <a:r>
              <a:rPr lang="tr-TR" b="1" dirty="0"/>
              <a:t>Teorik Sınav 				: </a:t>
            </a:r>
            <a:r>
              <a:rPr lang="tr-TR" dirty="0" smtClean="0"/>
              <a:t>28  Mart 2025</a:t>
            </a:r>
            <a:endParaRPr lang="tr-TR" dirty="0"/>
          </a:p>
          <a:p>
            <a:r>
              <a:rPr lang="tr-TR" b="1" dirty="0"/>
              <a:t>Ders Kurulu Başkanı 			: </a:t>
            </a:r>
            <a:r>
              <a:rPr lang="tr-TR" dirty="0"/>
              <a:t>Prof. Dr. Sinan CANPOLAT</a:t>
            </a:r>
          </a:p>
          <a:p>
            <a:r>
              <a:rPr lang="tr-TR" b="1" dirty="0"/>
              <a:t>Başkan Yardımcısı 			: </a:t>
            </a:r>
            <a:r>
              <a:rPr lang="tr-TR" dirty="0"/>
              <a:t>Prof. Dr. Mustafa KAPLAN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*</a:t>
            </a:r>
            <a:r>
              <a:rPr lang="tr-TR" dirty="0"/>
              <a:t>Zorunlu dersler 28 </a:t>
            </a:r>
            <a:r>
              <a:rPr lang="tr-TR" dirty="0" smtClean="0"/>
              <a:t>saat, </a:t>
            </a:r>
            <a:r>
              <a:rPr lang="tr-TR" dirty="0"/>
              <a:t>k</a:t>
            </a:r>
            <a:r>
              <a:rPr lang="tr-TR" dirty="0" smtClean="0"/>
              <a:t>urul </a:t>
            </a:r>
            <a:r>
              <a:rPr lang="tr-TR" dirty="0"/>
              <a:t>derslerinin </a:t>
            </a:r>
            <a:r>
              <a:rPr lang="tr-TR" dirty="0" smtClean="0"/>
              <a:t>38 saati </a:t>
            </a:r>
            <a:r>
              <a:rPr lang="tr-TR" dirty="0"/>
              <a:t>pratik </a:t>
            </a:r>
            <a:r>
              <a:rPr lang="tr-TR" dirty="0" smtClean="0"/>
              <a:t>108 saati </a:t>
            </a:r>
            <a:r>
              <a:rPr lang="tr-TR" dirty="0"/>
              <a:t>teorik olmak üzere </a:t>
            </a:r>
            <a:r>
              <a:rPr lang="tr-TR" dirty="0" smtClean="0"/>
              <a:t>174 </a:t>
            </a:r>
            <a:r>
              <a:rPr lang="tr-TR" dirty="0"/>
              <a:t>saatti</a:t>
            </a:r>
            <a:r>
              <a:rPr lang="tr-TR" dirty="0" smtClean="0"/>
              <a:t>. ( Koordinatörlük saati, K.A ve H, D.Ö.Ü Saati, Geri bildirim saati; 4 saat)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662095"/>
              </p:ext>
            </p:extLst>
          </p:nvPr>
        </p:nvGraphicFramePr>
        <p:xfrm>
          <a:off x="223248" y="977046"/>
          <a:ext cx="11824373" cy="5037490"/>
        </p:xfrm>
        <a:graphic>
          <a:graphicData uri="http://schemas.openxmlformats.org/drawingml/2006/table">
            <a:tbl>
              <a:tblPr firstRow="1" firstCol="1" bandRow="1"/>
              <a:tblGrid>
                <a:gridCol w="3281333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9590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62716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6288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657726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70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n=70)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444904"/>
              </p:ext>
            </p:extLst>
          </p:nvPr>
        </p:nvGraphicFramePr>
        <p:xfrm>
          <a:off x="140717" y="1030014"/>
          <a:ext cx="11725461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n=70)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137658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931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n=70)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945791"/>
              </p:ext>
            </p:extLst>
          </p:nvPr>
        </p:nvGraphicFramePr>
        <p:xfrm>
          <a:off x="124249" y="482220"/>
          <a:ext cx="11836524" cy="563880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726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51339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n=70)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panel ilgili dersteki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başarımı arttırdı.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97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65199"/>
            <a:ext cx="10972800" cy="5019868"/>
          </a:xfrm>
        </p:spPr>
        <p:txBody>
          <a:bodyPr>
            <a:normAutofit/>
          </a:bodyPr>
          <a:lstStyle/>
          <a:p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784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156517"/>
              </p:ext>
            </p:extLst>
          </p:nvPr>
        </p:nvGraphicFramePr>
        <p:xfrm>
          <a:off x="378374" y="546536"/>
          <a:ext cx="11109433" cy="681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1647">
                  <a:extLst>
                    <a:ext uri="{9D8B030D-6E8A-4147-A177-3AD203B41FA5}">
                      <a16:colId xmlns:a16="http://schemas.microsoft.com/office/drawing/2014/main" val="2763349661"/>
                    </a:ext>
                  </a:extLst>
                </a:gridCol>
                <a:gridCol w="1971804">
                  <a:extLst>
                    <a:ext uri="{9D8B030D-6E8A-4147-A177-3AD203B41FA5}">
                      <a16:colId xmlns:a16="http://schemas.microsoft.com/office/drawing/2014/main" val="3038610398"/>
                    </a:ext>
                  </a:extLst>
                </a:gridCol>
                <a:gridCol w="2777991">
                  <a:extLst>
                    <a:ext uri="{9D8B030D-6E8A-4147-A177-3AD203B41FA5}">
                      <a16:colId xmlns:a16="http://schemas.microsoft.com/office/drawing/2014/main" val="1765466838"/>
                    </a:ext>
                  </a:extLst>
                </a:gridCol>
                <a:gridCol w="2777991">
                  <a:extLst>
                    <a:ext uri="{9D8B030D-6E8A-4147-A177-3AD203B41FA5}">
                      <a16:colId xmlns:a16="http://schemas.microsoft.com/office/drawing/2014/main" val="3603656401"/>
                    </a:ext>
                  </a:extLst>
                </a:gridCol>
              </a:tblGrid>
              <a:tr h="5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594394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lang="tr-TR" sz="2000" dirty="0" smtClean="0">
                          <a:effectLst/>
                        </a:rPr>
                        <a:t>2024-2025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IV. DERS KURULU</a:t>
                      </a: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178-146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359018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</a:rPr>
                        <a:t>2023-2024 </a:t>
                      </a:r>
                      <a:r>
                        <a:rPr lang="tr-TR" sz="2000" dirty="0">
                          <a:effectLst/>
                        </a:rPr>
                        <a:t>IV.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194-166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PDÖ 12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4,31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6266423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2022-2023 IV.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181-153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4,52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9656767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2021-2022 IV.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178-152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1730424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2020-2021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170-150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5,66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847034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2019-2020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177-149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26361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2018-2019 IV.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177-149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543661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2017-2018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190-162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Tıbbi Beceri 14 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621670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2016-2017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192-164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Tıbbi Beceri 14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218922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2015-2016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192-164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Tıbbi Beceri 14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47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6561"/>
              </p:ext>
            </p:extLst>
          </p:nvPr>
        </p:nvGraphicFramePr>
        <p:xfrm>
          <a:off x="1292772" y="1690686"/>
          <a:ext cx="9354207" cy="40794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76325">
                  <a:extLst>
                    <a:ext uri="{9D8B030D-6E8A-4147-A177-3AD203B41FA5}">
                      <a16:colId xmlns:a16="http://schemas.microsoft.com/office/drawing/2014/main" val="3228998275"/>
                    </a:ext>
                  </a:extLst>
                </a:gridCol>
                <a:gridCol w="3477882">
                  <a:extLst>
                    <a:ext uri="{9D8B030D-6E8A-4147-A177-3AD203B41FA5}">
                      <a16:colId xmlns:a16="http://schemas.microsoft.com/office/drawing/2014/main" val="735767529"/>
                    </a:ext>
                  </a:extLst>
                </a:gridCol>
              </a:tblGrid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281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043604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Girmeyen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7543128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Toplam Soru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r>
                        <a:rPr lang="tr-TR" sz="28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(19 P)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2665292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İptal Edilen Soru (Toplam)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292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063847"/>
              </p:ext>
            </p:extLst>
          </p:nvPr>
        </p:nvGraphicFramePr>
        <p:xfrm>
          <a:off x="689808" y="641684"/>
          <a:ext cx="10700086" cy="5644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0026">
                  <a:extLst>
                    <a:ext uri="{9D8B030D-6E8A-4147-A177-3AD203B41FA5}">
                      <a16:colId xmlns:a16="http://schemas.microsoft.com/office/drawing/2014/main" val="2643897335"/>
                    </a:ext>
                  </a:extLst>
                </a:gridCol>
                <a:gridCol w="2140017">
                  <a:extLst>
                    <a:ext uri="{9D8B030D-6E8A-4147-A177-3AD203B41FA5}">
                      <a16:colId xmlns:a16="http://schemas.microsoft.com/office/drawing/2014/main" val="3541287602"/>
                    </a:ext>
                  </a:extLst>
                </a:gridCol>
                <a:gridCol w="2140017">
                  <a:extLst>
                    <a:ext uri="{9D8B030D-6E8A-4147-A177-3AD203B41FA5}">
                      <a16:colId xmlns:a16="http://schemas.microsoft.com/office/drawing/2014/main" val="2886401776"/>
                    </a:ext>
                  </a:extLst>
                </a:gridCol>
                <a:gridCol w="3210026">
                  <a:extLst>
                    <a:ext uri="{9D8B030D-6E8A-4147-A177-3AD203B41FA5}">
                      <a16:colId xmlns:a16="http://schemas.microsoft.com/office/drawing/2014/main" val="49030541"/>
                    </a:ext>
                  </a:extLst>
                </a:gridCol>
              </a:tblGrid>
              <a:tr h="70184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538315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85422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(1-2)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8727045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(3-10)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70023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(11-41)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2851388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(42-74)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139123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(75-81)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1777629"/>
                  </a:ext>
                </a:extLst>
              </a:tr>
              <a:tr h="7018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9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55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153345"/>
              </p:ext>
            </p:extLst>
          </p:nvPr>
        </p:nvGraphicFramePr>
        <p:xfrm>
          <a:off x="367862" y="945932"/>
          <a:ext cx="10985938" cy="5615262"/>
        </p:xfrm>
        <a:graphic>
          <a:graphicData uri="http://schemas.openxmlformats.org/drawingml/2006/table">
            <a:tbl>
              <a:tblPr firstRow="1" bandRow="1"/>
              <a:tblGrid>
                <a:gridCol w="9105145">
                  <a:extLst>
                    <a:ext uri="{9D8B030D-6E8A-4147-A177-3AD203B41FA5}">
                      <a16:colId xmlns:a16="http://schemas.microsoft.com/office/drawing/2014/main" val="2572936405"/>
                    </a:ext>
                  </a:extLst>
                </a:gridCol>
                <a:gridCol w="1880793">
                  <a:extLst>
                    <a:ext uri="{9D8B030D-6E8A-4147-A177-3AD203B41FA5}">
                      <a16:colId xmlns:a16="http://schemas.microsoft.com/office/drawing/2014/main" val="3365120263"/>
                    </a:ext>
                  </a:extLst>
                </a:gridCol>
              </a:tblGrid>
              <a:tr h="45251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354515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480086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4775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85,56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1969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5061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78,22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929915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89,56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42231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71,09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987806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66,55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07617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60,39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16790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65,03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02120"/>
                  </a:ext>
                </a:extLst>
              </a:tr>
              <a:tr h="37252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79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605321"/>
              </p:ext>
            </p:extLst>
          </p:nvPr>
        </p:nvGraphicFramePr>
        <p:xfrm>
          <a:off x="417092" y="641682"/>
          <a:ext cx="11149266" cy="5764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8211">
                  <a:extLst>
                    <a:ext uri="{9D8B030D-6E8A-4147-A177-3AD203B41FA5}">
                      <a16:colId xmlns:a16="http://schemas.microsoft.com/office/drawing/2014/main" val="694932667"/>
                    </a:ext>
                  </a:extLst>
                </a:gridCol>
                <a:gridCol w="1858211">
                  <a:extLst>
                    <a:ext uri="{9D8B030D-6E8A-4147-A177-3AD203B41FA5}">
                      <a16:colId xmlns:a16="http://schemas.microsoft.com/office/drawing/2014/main" val="257349777"/>
                    </a:ext>
                  </a:extLst>
                </a:gridCol>
                <a:gridCol w="1858211">
                  <a:extLst>
                    <a:ext uri="{9D8B030D-6E8A-4147-A177-3AD203B41FA5}">
                      <a16:colId xmlns:a16="http://schemas.microsoft.com/office/drawing/2014/main" val="4255217993"/>
                    </a:ext>
                  </a:extLst>
                </a:gridCol>
                <a:gridCol w="1858211">
                  <a:extLst>
                    <a:ext uri="{9D8B030D-6E8A-4147-A177-3AD203B41FA5}">
                      <a16:colId xmlns:a16="http://schemas.microsoft.com/office/drawing/2014/main" val="1306328454"/>
                    </a:ext>
                  </a:extLst>
                </a:gridCol>
                <a:gridCol w="1858211">
                  <a:extLst>
                    <a:ext uri="{9D8B030D-6E8A-4147-A177-3AD203B41FA5}">
                      <a16:colId xmlns:a16="http://schemas.microsoft.com/office/drawing/2014/main" val="3092465493"/>
                    </a:ext>
                  </a:extLst>
                </a:gridCol>
                <a:gridCol w="1858211">
                  <a:extLst>
                    <a:ext uri="{9D8B030D-6E8A-4147-A177-3AD203B41FA5}">
                      <a16:colId xmlns:a16="http://schemas.microsoft.com/office/drawing/2014/main" val="3431293633"/>
                    </a:ext>
                  </a:extLst>
                </a:gridCol>
              </a:tblGrid>
              <a:tr h="69289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PUANLAMA BARAJLI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119102"/>
                  </a:ext>
                </a:extLst>
              </a:tr>
              <a:tr h="8446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Barajlı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- Embriyoloji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780176"/>
                  </a:ext>
                </a:extLst>
              </a:tr>
              <a:tr h="692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1239277"/>
                  </a:ext>
                </a:extLst>
              </a:tr>
              <a:tr h="692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94,88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77,88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21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    22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    191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4413679"/>
                  </a:ext>
                </a:extLst>
              </a:tr>
              <a:tr h="692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15,43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13,83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-3,6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-5,6    3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2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5092101"/>
                  </a:ext>
                </a:extLst>
              </a:tr>
              <a:tr h="692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72,34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57,79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14,49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9,83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4,59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7480399"/>
                  </a:ext>
                </a:extLst>
              </a:tr>
              <a:tr h="692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72,34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71,34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76,27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70,22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91,78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5552883"/>
                  </a:ext>
                </a:extLst>
              </a:tr>
              <a:tr h="6928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1918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13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459339"/>
              </p:ext>
            </p:extLst>
          </p:nvPr>
        </p:nvGraphicFramePr>
        <p:xfrm>
          <a:off x="577515" y="401052"/>
          <a:ext cx="11277600" cy="5999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1507668217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4118013680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588052599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4068847486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060903339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74685297"/>
                    </a:ext>
                  </a:extLst>
                </a:gridCol>
              </a:tblGrid>
              <a:tr h="72998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025890"/>
                  </a:ext>
                </a:extLst>
              </a:tr>
              <a:tr h="8898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- Embriyoloji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5244"/>
                  </a:ext>
                </a:extLst>
              </a:tr>
              <a:tr h="7299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0057587"/>
                  </a:ext>
                </a:extLst>
              </a:tr>
              <a:tr h="7299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94,89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77,89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21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    22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    191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2425357"/>
                  </a:ext>
                </a:extLst>
              </a:tr>
              <a:tr h="7299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28,93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24,93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4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3367565"/>
                  </a:ext>
                </a:extLst>
              </a:tr>
              <a:tr h="7299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72,96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58,28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14,68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10,03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723823"/>
                  </a:ext>
                </a:extLst>
              </a:tr>
              <a:tr h="7299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72,96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71,95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77,24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71,64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91,88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2667146"/>
                  </a:ext>
                </a:extLst>
              </a:tr>
              <a:tr h="7299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272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507480"/>
              </p:ext>
            </p:extLst>
          </p:nvPr>
        </p:nvGraphicFramePr>
        <p:xfrm>
          <a:off x="513348" y="272719"/>
          <a:ext cx="11421978" cy="6400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855">
                  <a:extLst>
                    <a:ext uri="{9D8B030D-6E8A-4147-A177-3AD203B41FA5}">
                      <a16:colId xmlns:a16="http://schemas.microsoft.com/office/drawing/2014/main" val="94382737"/>
                    </a:ext>
                  </a:extLst>
                </a:gridCol>
                <a:gridCol w="815855">
                  <a:extLst>
                    <a:ext uri="{9D8B030D-6E8A-4147-A177-3AD203B41FA5}">
                      <a16:colId xmlns:a16="http://schemas.microsoft.com/office/drawing/2014/main" val="999472606"/>
                    </a:ext>
                  </a:extLst>
                </a:gridCol>
                <a:gridCol w="1631712">
                  <a:extLst>
                    <a:ext uri="{9D8B030D-6E8A-4147-A177-3AD203B41FA5}">
                      <a16:colId xmlns:a16="http://schemas.microsoft.com/office/drawing/2014/main" val="2452741450"/>
                    </a:ext>
                  </a:extLst>
                </a:gridCol>
                <a:gridCol w="815855">
                  <a:extLst>
                    <a:ext uri="{9D8B030D-6E8A-4147-A177-3AD203B41FA5}">
                      <a16:colId xmlns:a16="http://schemas.microsoft.com/office/drawing/2014/main" val="3341346495"/>
                    </a:ext>
                  </a:extLst>
                </a:gridCol>
                <a:gridCol w="815855">
                  <a:extLst>
                    <a:ext uri="{9D8B030D-6E8A-4147-A177-3AD203B41FA5}">
                      <a16:colId xmlns:a16="http://schemas.microsoft.com/office/drawing/2014/main" val="335151494"/>
                    </a:ext>
                  </a:extLst>
                </a:gridCol>
                <a:gridCol w="1631712">
                  <a:extLst>
                    <a:ext uri="{9D8B030D-6E8A-4147-A177-3AD203B41FA5}">
                      <a16:colId xmlns:a16="http://schemas.microsoft.com/office/drawing/2014/main" val="3173862281"/>
                    </a:ext>
                  </a:extLst>
                </a:gridCol>
                <a:gridCol w="1631712">
                  <a:extLst>
                    <a:ext uri="{9D8B030D-6E8A-4147-A177-3AD203B41FA5}">
                      <a16:colId xmlns:a16="http://schemas.microsoft.com/office/drawing/2014/main" val="70608854"/>
                    </a:ext>
                  </a:extLst>
                </a:gridCol>
                <a:gridCol w="815855">
                  <a:extLst>
                    <a:ext uri="{9D8B030D-6E8A-4147-A177-3AD203B41FA5}">
                      <a16:colId xmlns:a16="http://schemas.microsoft.com/office/drawing/2014/main" val="2933590443"/>
                    </a:ext>
                  </a:extLst>
                </a:gridCol>
                <a:gridCol w="815855">
                  <a:extLst>
                    <a:ext uri="{9D8B030D-6E8A-4147-A177-3AD203B41FA5}">
                      <a16:colId xmlns:a16="http://schemas.microsoft.com/office/drawing/2014/main" val="1683113003"/>
                    </a:ext>
                  </a:extLst>
                </a:gridCol>
                <a:gridCol w="1631712">
                  <a:extLst>
                    <a:ext uri="{9D8B030D-6E8A-4147-A177-3AD203B41FA5}">
                      <a16:colId xmlns:a16="http://schemas.microsoft.com/office/drawing/2014/main" val="3615228048"/>
                    </a:ext>
                  </a:extLst>
                </a:gridCol>
              </a:tblGrid>
              <a:tr h="42331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274032"/>
                  </a:ext>
                </a:extLst>
              </a:tr>
              <a:tr h="42331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975776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950869"/>
                  </a:ext>
                </a:extLst>
              </a:tr>
              <a:tr h="423315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6,05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152 KİŞİ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</a:t>
                      </a:r>
                      <a:r>
                        <a:rPr lang="tr-TR" sz="2000" u="none" strike="noStrike" dirty="0">
                          <a:effectLst/>
                        </a:rPr>
                        <a:t>% 54,1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6,05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150 KİŞİ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</a:t>
                      </a:r>
                      <a:r>
                        <a:rPr lang="tr-TR" sz="2000" u="none" strike="noStrike" dirty="0">
                          <a:effectLst/>
                        </a:rPr>
                        <a:t>% 53,39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79045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23,49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23,49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9166"/>
                  </a:ext>
                </a:extLst>
              </a:tr>
              <a:tr h="44714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&gt;=72,34-80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24,56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&gt;=72,96-80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23,85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274775"/>
                  </a:ext>
                </a:extLst>
              </a:tr>
              <a:tr h="423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000" b="1" i="0" u="none" strike="noStrike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72,34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72,96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885981"/>
                  </a:ext>
                </a:extLst>
              </a:tr>
              <a:tr h="423315">
                <a:tc rowSpan="9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9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&gt;=70-72,34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8,55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129 KİŞİ 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</a:t>
                      </a:r>
                      <a:r>
                        <a:rPr lang="tr-TR" sz="2000" u="none" strike="noStrike" dirty="0">
                          <a:effectLst/>
                        </a:rPr>
                        <a:t>% 45,91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&gt;=70-72,96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9,97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131 KİŞİ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</a:t>
                      </a:r>
                      <a:r>
                        <a:rPr lang="tr-TR" sz="2000" u="none" strike="noStrike" dirty="0">
                          <a:effectLst/>
                        </a:rPr>
                        <a:t>% 46,62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39146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23,49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296004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11,04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9,97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283859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1,78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2,5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685842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576060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0,36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0,72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696138"/>
                  </a:ext>
                </a:extLst>
              </a:tr>
              <a:tr h="42331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0,72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625628"/>
                  </a:ext>
                </a:extLst>
              </a:tr>
              <a:tr h="12711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818504"/>
                  </a:ext>
                </a:extLst>
              </a:tr>
              <a:tr h="3234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170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18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1482</Words>
  <Application>Microsoft Office PowerPoint</Application>
  <PresentationFormat>Geniş ekran</PresentationFormat>
  <Paragraphs>818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26</vt:i4>
      </vt:variant>
    </vt:vector>
  </HeadingPairs>
  <TitlesOfParts>
    <vt:vector size="37" baseType="lpstr">
      <vt:lpstr>Arial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2. SINIF 4. KURUL DEĞERLENDİRME </vt:lpstr>
      <vt:lpstr>PowerPoint Sunusu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1234</cp:revision>
  <dcterms:created xsi:type="dcterms:W3CDTF">2022-10-27T00:48:35Z</dcterms:created>
  <dcterms:modified xsi:type="dcterms:W3CDTF">2025-08-12T11:25:14Z</dcterms:modified>
</cp:coreProperties>
</file>